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6" r:id="rId7"/>
    <p:sldId id="265" r:id="rId8"/>
    <p:sldId id="261" r:id="rId9"/>
    <p:sldId id="262" r:id="rId10"/>
    <p:sldId id="286" r:id="rId11"/>
    <p:sldId id="263" r:id="rId12"/>
    <p:sldId id="267" r:id="rId13"/>
    <p:sldId id="270" r:id="rId14"/>
    <p:sldId id="269" r:id="rId15"/>
    <p:sldId id="268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88" r:id="rId24"/>
    <p:sldId id="279" r:id="rId25"/>
    <p:sldId id="280" r:id="rId26"/>
    <p:sldId id="281" r:id="rId27"/>
    <p:sldId id="283" r:id="rId28"/>
    <p:sldId id="287" r:id="rId29"/>
    <p:sldId id="282" r:id="rId30"/>
    <p:sldId id="284" r:id="rId31"/>
    <p:sldId id="285" r:id="rId32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30A0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756" y="-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EY4H77ZXWac" TargetMode="Externa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G1-AR7T7X0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microsoft.com/office/2007/relationships/hdphoto" Target="../media/hdphoto2.wdp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urby15PHuc&amp;t=147s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microsoft.com/office/2007/relationships/hdphoto" Target="../media/hdphoto4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4.png"/><Relationship Id="rId7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microsoft.com/office/2007/relationships/hdphoto" Target="../media/hdphoto5.wdp"/><Relationship Id="rId9" Type="http://schemas.microsoft.com/office/2007/relationships/hdphoto" Target="../media/hdphoto7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4.png"/><Relationship Id="rId7" Type="http://schemas.microsoft.com/office/2007/relationships/hdphoto" Target="../media/hdphoto8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microsoft.com/office/2007/relationships/hdphoto" Target="../media/hdphoto9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Карина\Downloads\-01-11-20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5" y="-236562"/>
            <a:ext cx="6156176" cy="1436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Карина\Downloads\-01-11-2024 (1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3" y="612505"/>
            <a:ext cx="6058338" cy="1402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:\Users\Карина\Downloads\image-removebg-preview - 2024-11-01T214623.18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"/>
            <a:ext cx="519454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" descr="C:\Users\Карина\Downloads\image-removebg-preview - 2024-11-01T214723.79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813" y="2319505"/>
            <a:ext cx="2823995" cy="282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C:\Users\Карина\Downloads\image-removebg-preview - 2024-11-01T214801.674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75"/>
          <a:stretch/>
        </p:blipFill>
        <p:spPr bwMode="auto">
          <a:xfrm>
            <a:off x="2699792" y="2387840"/>
            <a:ext cx="3249366" cy="276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C:\Users\Карина\Downloads\i-i-01-11-202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91630"/>
            <a:ext cx="4139952" cy="123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4690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974" b="39453" l="6369" r="92679">
                        <a14:foregroundMark x1="56881" y1="27995" x2="56881" y2="27995"/>
                        <a14:foregroundMark x1="28404" y1="37240" x2="28404" y2="37240"/>
                        <a14:foregroundMark x1="34773" y1="36979" x2="34773" y2="36979"/>
                        <a14:foregroundMark x1="52562" y1="35938" x2="52562" y2="35938"/>
                        <a14:foregroundMark x1="80966" y1="37240" x2="80966" y2="37240"/>
                        <a14:foregroundMark x1="87701" y1="36589" x2="87701" y2="36589"/>
                        <a14:backgroundMark x1="24378" y1="29167" x2="24378" y2="29167"/>
                        <a14:backgroundMark x1="84114" y1="30729" x2="84114" y2="30729"/>
                        <a14:backgroundMark x1="54100" y1="29557" x2="54100" y2="29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18" t="11960" r="5315" b="57337"/>
          <a:stretch/>
        </p:blipFill>
        <p:spPr bwMode="auto">
          <a:xfrm>
            <a:off x="815685" y="-308570"/>
            <a:ext cx="7512629" cy="141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6446059"/>
              </p:ext>
            </p:extLst>
          </p:nvPr>
        </p:nvGraphicFramePr>
        <p:xfrm>
          <a:off x="107504" y="1059582"/>
          <a:ext cx="5184580" cy="396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458"/>
                <a:gridCol w="518458"/>
                <a:gridCol w="518458"/>
                <a:gridCol w="518458"/>
                <a:gridCol w="518458"/>
                <a:gridCol w="518458"/>
                <a:gridCol w="518458"/>
                <a:gridCol w="518458"/>
                <a:gridCol w="518458"/>
                <a:gridCol w="518458"/>
              </a:tblGrid>
              <a:tr h="495055"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А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Г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Р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Е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С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І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Я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Н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Г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А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</a:tr>
              <a:tr h="495055"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П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Р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В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Т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О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М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А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М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И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Ж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</a:tr>
              <a:tr h="495055"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Н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Е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Н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А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В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И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С</a:t>
                      </a:r>
                      <a:endParaRPr lang="uk-UA" sz="2400" dirty="0"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Т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Ь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Т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</a:tr>
              <a:tr h="495055"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М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О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Б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Р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А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З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А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А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К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Г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</a:tr>
              <a:tr h="495055"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С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А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М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О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Т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Н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І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С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Т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Ь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</a:tr>
              <a:tr h="495055"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А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Р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Н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С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Т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Р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А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Х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Т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З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</a:tr>
              <a:tr h="495055"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Т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Р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И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В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О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Г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А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С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І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Т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</a:tr>
              <a:tr h="495055"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Е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Г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Ш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Ц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У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С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И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Й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І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П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69804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21" name="Picture 2" descr="C:\Users\Карина\Downloads\image-removebg-preview - 2024-11-01T215401.68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970563"/>
            <a:ext cx="4172937" cy="417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Прямая соединительная линия 21"/>
          <p:cNvCxnSpPr/>
          <p:nvPr/>
        </p:nvCxnSpPr>
        <p:spPr>
          <a:xfrm>
            <a:off x="280552" y="1275606"/>
            <a:ext cx="335534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1259632" y="1779662"/>
            <a:ext cx="237626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251520" y="2283718"/>
            <a:ext cx="432048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815685" y="2787774"/>
            <a:ext cx="282021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208631" y="3291830"/>
            <a:ext cx="501144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1732929" y="3795886"/>
            <a:ext cx="240702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208631" y="4299942"/>
            <a:ext cx="331236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34236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3" name="Picture 1" descr="C:\Users\Карина\Downloads\image-removebg-preview - 2024-11-01T215420.74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01" y="911439"/>
            <a:ext cx="4228515" cy="422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Карина\Downloads\image-removebg-preview - 2024-11-01T220418.270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37"/>
          <a:stretch/>
        </p:blipFill>
        <p:spPr bwMode="auto">
          <a:xfrm>
            <a:off x="3563888" y="899380"/>
            <a:ext cx="4834508" cy="4244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043608" y="119352"/>
            <a:ext cx="7056784" cy="792088"/>
          </a:xfrm>
          <a:prstGeom prst="roundRect">
            <a:avLst/>
          </a:prstGeom>
          <a:solidFill>
            <a:srgbClr val="0070C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Як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розпізнати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та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зупинити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булінг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в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школі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?</a:t>
            </a:r>
          </a:p>
          <a:p>
            <a:pPr algn="ctr"/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hlinkClick r:id="rId5"/>
              </a:rPr>
              <a:t>https://www.youtube.com/watch?v=EY4H77ZXWac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599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Карина\Downloads\-i-01-11-2024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-135444"/>
            <a:ext cx="5652120" cy="1435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Карина\Downloads\image-removebg-preview - 2024-11-01T215435.818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80" b="28367"/>
          <a:stretch/>
        </p:blipFill>
        <p:spPr bwMode="auto">
          <a:xfrm>
            <a:off x="6045798" y="803494"/>
            <a:ext cx="4296814" cy="434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167523" y="1347614"/>
            <a:ext cx="3024336" cy="576064"/>
          </a:xfrm>
          <a:prstGeom prst="roundRect">
            <a:avLst/>
          </a:prstGeom>
          <a:solidFill>
            <a:srgbClr val="7030A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ЧНИ ЗИ Й ФІ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263867" y="1347614"/>
            <a:ext cx="2244236" cy="576064"/>
          </a:xfrm>
          <a:prstGeom prst="roundRect">
            <a:avLst/>
          </a:prstGeom>
          <a:solidFill>
            <a:srgbClr val="00B0F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Фізичний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48245" y="2004612"/>
            <a:ext cx="3024336" cy="576064"/>
          </a:xfrm>
          <a:prstGeom prst="roundRect">
            <a:avLst/>
          </a:prstGeom>
          <a:solidFill>
            <a:srgbClr val="7030A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ХО ЛО ПСИ НИЙ ГІЧ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244588" y="2004612"/>
            <a:ext cx="2263515" cy="576064"/>
          </a:xfrm>
          <a:prstGeom prst="roundRect">
            <a:avLst/>
          </a:prstGeom>
          <a:solidFill>
            <a:srgbClr val="00B0F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Психологічний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28967" y="2674858"/>
            <a:ext cx="3024336" cy="576064"/>
          </a:xfrm>
          <a:prstGeom prst="roundRect">
            <a:avLst/>
          </a:prstGeom>
          <a:solidFill>
            <a:srgbClr val="7030A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МІ НО ЧНИЙ ЕКО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225310" y="2674858"/>
            <a:ext cx="2282793" cy="576064"/>
          </a:xfrm>
          <a:prstGeom prst="roundRect">
            <a:avLst/>
          </a:prstGeom>
          <a:solidFill>
            <a:srgbClr val="00B0F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Економічний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17072" y="3322930"/>
            <a:ext cx="3024336" cy="576064"/>
          </a:xfrm>
          <a:prstGeom prst="roundRect">
            <a:avLst/>
          </a:prstGeom>
          <a:solidFill>
            <a:srgbClr val="7030A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СЕК АЛЬ СУ НИЙ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3213415" y="3322930"/>
            <a:ext cx="2294687" cy="576064"/>
          </a:xfrm>
          <a:prstGeom prst="roundRect">
            <a:avLst/>
          </a:prstGeom>
          <a:solidFill>
            <a:srgbClr val="00B0F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Сексуальний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07504" y="3971002"/>
            <a:ext cx="3024336" cy="576064"/>
          </a:xfrm>
          <a:prstGeom prst="roundRect">
            <a:avLst/>
          </a:prstGeom>
          <a:solidFill>
            <a:srgbClr val="7030A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БЕР БУ КІ ЛІНГ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203847" y="3971002"/>
            <a:ext cx="2304255" cy="576064"/>
          </a:xfrm>
          <a:prstGeom prst="roundRect">
            <a:avLst/>
          </a:prstGeom>
          <a:solidFill>
            <a:srgbClr val="00B0F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Кібербулінг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2466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лако 3"/>
          <p:cNvSpPr/>
          <p:nvPr/>
        </p:nvSpPr>
        <p:spPr>
          <a:xfrm>
            <a:off x="5523981" y="101121"/>
            <a:ext cx="3024336" cy="1944216"/>
          </a:xfrm>
          <a:prstGeom prst="cloud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рямоугольник 4"/>
          <p:cNvSpPr/>
          <p:nvPr/>
        </p:nvSpPr>
        <p:spPr>
          <a:xfrm>
            <a:off x="5812013" y="389153"/>
            <a:ext cx="2520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Фізичний </a:t>
            </a:r>
            <a:r>
              <a:rPr lang="uk-UA" sz="4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булінг</a:t>
            </a:r>
            <a:endParaRPr lang="uk-UA" sz="40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79512" y="411510"/>
            <a:ext cx="4968552" cy="1224136"/>
          </a:xfrm>
          <a:prstGeom prst="roundRect">
            <a:avLst/>
          </a:prstGeom>
          <a:solidFill>
            <a:srgbClr val="0070C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Штовхання</a:t>
            </a:r>
            <a:r>
              <a:rPr lang="uk-UA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підніжки, зачіпання, </a:t>
            </a:r>
            <a:r>
              <a:rPr lang="uk-UA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бійки, стусани</a:t>
            </a:r>
            <a:r>
              <a:rPr lang="uk-UA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ляпаси, нанесення тілесних ушкоджень тощо.</a:t>
            </a:r>
          </a:p>
        </p:txBody>
      </p:sp>
      <p:pic>
        <p:nvPicPr>
          <p:cNvPr id="14338" name="Picture 2" descr="Майже 29% школярів вважають основним приводом для булінгу зовнішність –  дослідження | Інститут масової інформації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0" y="1780572"/>
            <a:ext cx="4941892" cy="2779814"/>
          </a:xfrm>
          <a:prstGeom prst="rect">
            <a:avLst/>
          </a:prstGeom>
          <a:ln w="28575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Карина\Downloads\image-removebg-preview - 2024-11-01T215105.983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99"/>
          <a:stretch/>
        </p:blipFill>
        <p:spPr bwMode="auto">
          <a:xfrm>
            <a:off x="5523981" y="1821160"/>
            <a:ext cx="3879858" cy="332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43349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лако 3"/>
          <p:cNvSpPr/>
          <p:nvPr/>
        </p:nvSpPr>
        <p:spPr>
          <a:xfrm>
            <a:off x="179512" y="195486"/>
            <a:ext cx="3600400" cy="2304256"/>
          </a:xfrm>
          <a:prstGeom prst="cloud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416734"/>
            <a:ext cx="28803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Психоло-гічний</a:t>
            </a:r>
            <a:r>
              <a:rPr lang="uk-UA" sz="4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uk-UA" sz="4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булінг</a:t>
            </a:r>
            <a:endParaRPr lang="uk-UA" sz="40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995936" y="123478"/>
            <a:ext cx="4968552" cy="1872208"/>
          </a:xfrm>
          <a:prstGeom prst="roundRect">
            <a:avLst/>
          </a:prstGeom>
          <a:solidFill>
            <a:srgbClr val="0070C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Принизливі </a:t>
            </a:r>
            <a:r>
              <a:rPr lang="uk-UA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погляди, жести, образливі рухи тіла, міміки обличчя, </a:t>
            </a:r>
            <a:r>
              <a:rPr lang="uk-UA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поширення образливих </a:t>
            </a:r>
            <a:r>
              <a:rPr lang="uk-UA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чуток, ізоляція, ігнорування, погрози, жарти, маніпуляції, </a:t>
            </a:r>
            <a:r>
              <a:rPr lang="uk-UA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шантаж тощо</a:t>
            </a:r>
            <a:r>
              <a:rPr lang="uk-UA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1"/>
          <a:stretch/>
        </p:blipFill>
        <p:spPr bwMode="auto">
          <a:xfrm>
            <a:off x="4283968" y="2120676"/>
            <a:ext cx="4497016" cy="2899346"/>
          </a:xfrm>
          <a:prstGeom prst="rect">
            <a:avLst/>
          </a:prstGeom>
          <a:ln w="28575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 descr="C:\Users\Карина\Downloads\image-removebg-preview - 2024-11-01T215105.983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99"/>
          <a:stretch/>
        </p:blipFill>
        <p:spPr bwMode="auto">
          <a:xfrm flipH="1">
            <a:off x="580728" y="2273037"/>
            <a:ext cx="3352152" cy="287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34214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лако 3"/>
          <p:cNvSpPr/>
          <p:nvPr/>
        </p:nvSpPr>
        <p:spPr>
          <a:xfrm>
            <a:off x="5148064" y="101121"/>
            <a:ext cx="3888431" cy="1944216"/>
          </a:xfrm>
          <a:prstGeom prst="cloud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рямоугольник 4"/>
          <p:cNvSpPr/>
          <p:nvPr/>
        </p:nvSpPr>
        <p:spPr>
          <a:xfrm>
            <a:off x="5364088" y="483518"/>
            <a:ext cx="35283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Економічний </a:t>
            </a:r>
            <a:r>
              <a:rPr lang="uk-UA" sz="4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булінг</a:t>
            </a:r>
            <a:endParaRPr lang="uk-UA" sz="40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7504" y="339502"/>
            <a:ext cx="4968552" cy="1224136"/>
          </a:xfrm>
          <a:prstGeom prst="roundRect">
            <a:avLst/>
          </a:prstGeom>
          <a:solidFill>
            <a:srgbClr val="0070C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Крадіжки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пошкодження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чи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знищення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одягу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та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інших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особистих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речей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жертви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вимагання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грошей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тощо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AutoShape 4" descr="https://osvitoria.media/wp-content/webp-express/webp-images/uploads/2024/08/8918619_4035936.jpg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5126" name="Picture 6" descr="Чому Київ став «столицею» шкільного булінгу: результати дослідженн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27" y="1681731"/>
            <a:ext cx="5007437" cy="3338291"/>
          </a:xfrm>
          <a:prstGeom prst="rect">
            <a:avLst/>
          </a:prstGeom>
          <a:ln w="28575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Карина\Downloads\image-removebg-preview - 2024-11-01T215105.983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99"/>
          <a:stretch/>
        </p:blipFill>
        <p:spPr bwMode="auto">
          <a:xfrm>
            <a:off x="5523981" y="1821160"/>
            <a:ext cx="3879858" cy="332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1702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лако 3"/>
          <p:cNvSpPr/>
          <p:nvPr/>
        </p:nvSpPr>
        <p:spPr>
          <a:xfrm>
            <a:off x="179512" y="195486"/>
            <a:ext cx="3600400" cy="2304256"/>
          </a:xfrm>
          <a:prstGeom prst="cloud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627534"/>
            <a:ext cx="3600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Сексуальний </a:t>
            </a:r>
            <a:r>
              <a:rPr lang="uk-UA" sz="4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булінг</a:t>
            </a:r>
            <a:endParaRPr lang="uk-UA" sz="40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995936" y="123478"/>
            <a:ext cx="4968552" cy="1872208"/>
          </a:xfrm>
          <a:prstGeom prst="roundRect">
            <a:avLst/>
          </a:prstGeom>
          <a:solidFill>
            <a:srgbClr val="0070C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Принизливі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погляди, жести,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образливі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рухи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тіла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прізвиська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та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образи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сексуального характеру,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зйомки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в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роздягальнях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поширення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образливих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чуток,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сексуальні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погрози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жарти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тощо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5362" name="Picture 2" descr="STOP Булінг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791" y="2139702"/>
            <a:ext cx="4384673" cy="2923115"/>
          </a:xfrm>
          <a:prstGeom prst="rect">
            <a:avLst/>
          </a:prstGeom>
          <a:ln w="28575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Карина\Downloads\image-removebg-preview - 2024-11-01T215105.983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99"/>
          <a:stretch/>
        </p:blipFill>
        <p:spPr bwMode="auto">
          <a:xfrm flipH="1">
            <a:off x="179512" y="1929474"/>
            <a:ext cx="3753368" cy="321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9914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лако 3"/>
          <p:cNvSpPr/>
          <p:nvPr/>
        </p:nvSpPr>
        <p:spPr>
          <a:xfrm>
            <a:off x="5148064" y="173129"/>
            <a:ext cx="3888431" cy="1462517"/>
          </a:xfrm>
          <a:prstGeom prst="cloud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рямоугольник 4"/>
          <p:cNvSpPr/>
          <p:nvPr/>
        </p:nvSpPr>
        <p:spPr>
          <a:xfrm>
            <a:off x="5364088" y="483518"/>
            <a:ext cx="35283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Кібербулінг</a:t>
            </a:r>
            <a:endParaRPr lang="uk-UA" sz="40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7504" y="51470"/>
            <a:ext cx="4968552" cy="2376264"/>
          </a:xfrm>
          <a:prstGeom prst="roundRect">
            <a:avLst/>
          </a:prstGeom>
          <a:solidFill>
            <a:srgbClr val="0070C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Приниження</a:t>
            </a:r>
            <a:r>
              <a:rPr lang="ru-RU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за </a:t>
            </a:r>
            <a:r>
              <a:rPr lang="ru-RU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допомогою</a:t>
            </a:r>
            <a:r>
              <a:rPr lang="ru-RU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мобільних</a:t>
            </a:r>
            <a:r>
              <a:rPr lang="ru-RU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телефонів</a:t>
            </a:r>
            <a:r>
              <a:rPr lang="ru-RU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інтернету</a:t>
            </a:r>
            <a:r>
              <a:rPr lang="ru-RU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інших</a:t>
            </a:r>
            <a:r>
              <a:rPr lang="ru-RU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електронних</a:t>
            </a:r>
            <a:r>
              <a:rPr lang="ru-RU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пристроїв</a:t>
            </a:r>
            <a:r>
              <a:rPr lang="ru-RU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ru-RU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пересилка</a:t>
            </a:r>
            <a:r>
              <a:rPr lang="ru-RU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неоднозначних</a:t>
            </a:r>
            <a:r>
              <a:rPr lang="ru-RU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фото</a:t>
            </a:r>
            <a:r>
              <a:rPr lang="ru-RU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обзивання</a:t>
            </a:r>
            <a:r>
              <a:rPr lang="ru-RU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по телефону, </a:t>
            </a:r>
            <a:r>
              <a:rPr lang="ru-RU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знімання</a:t>
            </a:r>
            <a:r>
              <a:rPr lang="ru-RU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на </a:t>
            </a:r>
            <a:r>
              <a:rPr lang="ru-RU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відео</a:t>
            </a:r>
            <a:r>
              <a:rPr lang="ru-RU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бійок</a:t>
            </a:r>
            <a:r>
              <a:rPr lang="ru-RU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чи</a:t>
            </a:r>
            <a:r>
              <a:rPr lang="ru-RU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інших</a:t>
            </a:r>
            <a:r>
              <a:rPr lang="ru-RU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принижень</a:t>
            </a:r>
            <a:r>
              <a:rPr lang="ru-RU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і </a:t>
            </a:r>
            <a:r>
              <a:rPr lang="ru-RU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викладання</a:t>
            </a:r>
            <a:r>
              <a:rPr lang="ru-RU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відео</a:t>
            </a:r>
            <a:r>
              <a:rPr lang="ru-RU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в мережу </a:t>
            </a:r>
            <a:r>
              <a:rPr lang="ru-RU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інтернет</a:t>
            </a:r>
            <a:r>
              <a:rPr lang="ru-RU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цькування</a:t>
            </a:r>
            <a:r>
              <a:rPr lang="ru-RU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через </a:t>
            </a:r>
            <a:r>
              <a:rPr lang="ru-RU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соціальні</a:t>
            </a:r>
            <a:r>
              <a:rPr lang="ru-RU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мережі</a:t>
            </a:r>
            <a:r>
              <a:rPr lang="ru-RU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).</a:t>
            </a:r>
            <a:endParaRPr lang="uk-UA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AutoShape 4" descr="https://osvitoria.media/wp-content/webp-express/webp-images/uploads/2024/08/8918619_4035936.jpg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6386" name="Picture 2" descr="Як розпізнати та попередити кібербулінг - MediaSapiens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99742"/>
            <a:ext cx="4553692" cy="2599886"/>
          </a:xfrm>
          <a:prstGeom prst="rect">
            <a:avLst/>
          </a:prstGeom>
          <a:ln w="28575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Карина\Downloads\image-removebg-preview - 2024-11-01T215105.983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99"/>
          <a:stretch/>
        </p:blipFill>
        <p:spPr bwMode="auto">
          <a:xfrm>
            <a:off x="4852729" y="1129296"/>
            <a:ext cx="4687823" cy="4014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12845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 descr="C:\Users\Карина\Downloads\-i-01-11-2024 (3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-236562"/>
            <a:ext cx="6732240" cy="142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Карина\Downloads\rebus (69)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"/>
          <a:stretch/>
        </p:blipFill>
        <p:spPr bwMode="auto">
          <a:xfrm>
            <a:off x="-36512" y="912146"/>
            <a:ext cx="4285076" cy="14112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1043608" y="2283718"/>
            <a:ext cx="1872208" cy="360040"/>
          </a:xfrm>
          <a:prstGeom prst="roundRect">
            <a:avLst/>
          </a:prstGeom>
          <a:solidFill>
            <a:srgbClr val="7030A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Кривдник 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3" name="Picture 4" descr="C:\Users\Карина\Downloads\rebus (70)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"/>
          <a:stretch/>
        </p:blipFill>
        <p:spPr bwMode="auto">
          <a:xfrm>
            <a:off x="4225521" y="838857"/>
            <a:ext cx="4851546" cy="13728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5868144" y="2211710"/>
            <a:ext cx="1872208" cy="360040"/>
          </a:xfrm>
          <a:prstGeom prst="roundRect">
            <a:avLst/>
          </a:prstGeom>
          <a:solidFill>
            <a:srgbClr val="7030A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Жертва 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5" name="Picture 5" descr="C:\Users\Карина\Downloads\rebus (71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787774"/>
            <a:ext cx="9144000" cy="15387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3419872" y="4306881"/>
            <a:ext cx="1872208" cy="360040"/>
          </a:xfrm>
          <a:prstGeom prst="roundRect">
            <a:avLst/>
          </a:prstGeom>
          <a:solidFill>
            <a:srgbClr val="7030A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Спостерігач 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395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 descr="C:\Users\Карина\Downloads\-i-i-01-11-20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380578"/>
            <a:ext cx="9144000" cy="153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107504" y="735546"/>
            <a:ext cx="8928992" cy="468052"/>
          </a:xfrm>
          <a:prstGeom prst="roundRect">
            <a:avLst/>
          </a:prstGeom>
          <a:solidFill>
            <a:srgbClr val="0070C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Булінг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відрізняється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від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сварки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або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конфлікту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кількома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ознаками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8435" name="Picture 3" descr="C:\Users\Карина\Downloads\image-removebg-preview - 2024-11-01T215643.695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49"/>
          <a:stretch/>
        </p:blipFill>
        <p:spPr bwMode="auto">
          <a:xfrm>
            <a:off x="3841948" y="1250083"/>
            <a:ext cx="4762500" cy="3893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Облако 40"/>
          <p:cNvSpPr/>
          <p:nvPr/>
        </p:nvSpPr>
        <p:spPr>
          <a:xfrm>
            <a:off x="107504" y="1391313"/>
            <a:ext cx="2088232" cy="1180437"/>
          </a:xfrm>
          <a:prstGeom prst="cloud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2" name="Прямоугольник 41"/>
          <p:cNvSpPr/>
          <p:nvPr/>
        </p:nvSpPr>
        <p:spPr>
          <a:xfrm>
            <a:off x="251520" y="1419622"/>
            <a:ext cx="17509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Система-</a:t>
            </a:r>
            <a:r>
              <a:rPr lang="uk-UA" sz="24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тичність</a:t>
            </a:r>
            <a:r>
              <a:rPr lang="uk-UA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дій</a:t>
            </a:r>
            <a:endParaRPr lang="uk-UA" sz="2400" dirty="0"/>
          </a:p>
        </p:txBody>
      </p:sp>
      <p:sp>
        <p:nvSpPr>
          <p:cNvPr id="43" name="Облако 42"/>
          <p:cNvSpPr/>
          <p:nvPr/>
        </p:nvSpPr>
        <p:spPr>
          <a:xfrm>
            <a:off x="1763688" y="2067694"/>
            <a:ext cx="2088232" cy="1180437"/>
          </a:xfrm>
          <a:prstGeom prst="cloud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4" name="Прямоугольник 43"/>
          <p:cNvSpPr/>
          <p:nvPr/>
        </p:nvSpPr>
        <p:spPr>
          <a:xfrm>
            <a:off x="1907704" y="2211710"/>
            <a:ext cx="17509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Злий умисел</a:t>
            </a:r>
            <a:endParaRPr lang="uk-UA" sz="2400" dirty="0"/>
          </a:p>
        </p:txBody>
      </p:sp>
      <p:sp>
        <p:nvSpPr>
          <p:cNvPr id="45" name="Облако 44"/>
          <p:cNvSpPr/>
          <p:nvPr/>
        </p:nvSpPr>
        <p:spPr>
          <a:xfrm>
            <a:off x="76303" y="3075806"/>
            <a:ext cx="2088232" cy="1180437"/>
          </a:xfrm>
          <a:prstGeom prst="cloud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6" name="Прямоугольник 45"/>
          <p:cNvSpPr/>
          <p:nvPr/>
        </p:nvSpPr>
        <p:spPr>
          <a:xfrm>
            <a:off x="179512" y="3252921"/>
            <a:ext cx="19442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Дисбаланс сил</a:t>
            </a:r>
            <a:endParaRPr lang="uk-UA" sz="2400" dirty="0"/>
          </a:p>
        </p:txBody>
      </p:sp>
      <p:sp>
        <p:nvSpPr>
          <p:cNvPr id="47" name="Облако 46"/>
          <p:cNvSpPr/>
          <p:nvPr/>
        </p:nvSpPr>
        <p:spPr>
          <a:xfrm>
            <a:off x="1732487" y="3752187"/>
            <a:ext cx="2088232" cy="1180437"/>
          </a:xfrm>
          <a:prstGeom prst="cloud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8" name="Прямоугольник 47"/>
          <p:cNvSpPr/>
          <p:nvPr/>
        </p:nvSpPr>
        <p:spPr>
          <a:xfrm>
            <a:off x="1835696" y="3900993"/>
            <a:ext cx="19442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Відсутність розкаяння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27430358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1" grpId="0" animBg="1"/>
      <p:bldP spid="42" grpId="0"/>
      <p:bldP spid="43" grpId="0" animBg="1"/>
      <p:bldP spid="44" grpId="0"/>
      <p:bldP spid="45" grpId="0" animBg="1"/>
      <p:bldP spid="46" grpId="0"/>
      <p:bldP spid="47" grpId="0" animBg="1"/>
      <p:bldP spid="4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07504" y="123478"/>
            <a:ext cx="5688632" cy="1584176"/>
          </a:xfrm>
          <a:prstGeom prst="roundRect">
            <a:avLst/>
          </a:prstGeom>
          <a:solidFill>
            <a:srgbClr val="0070C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Кожного року в перший четвер листопада відзначається Міжнародний 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день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боротьби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з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насильством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і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булінгом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у закладах 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освіти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В 2024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році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цей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день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припадає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на 7 листопада.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051" name="Picture 3" descr="C:\Users\Карина\Downloads\image-removebg-preview - 2024-11-01T214903.28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0"/>
            <a:ext cx="512254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Карина\Downloads\image-removebg-preview - 2024-11-01T220010.383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000"/>
          <a:stretch/>
        </p:blipFill>
        <p:spPr bwMode="auto">
          <a:xfrm>
            <a:off x="251520" y="1651830"/>
            <a:ext cx="5136023" cy="3492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2074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915816" y="119352"/>
            <a:ext cx="6120680" cy="1084246"/>
          </a:xfrm>
          <a:prstGeom prst="roundRect">
            <a:avLst/>
          </a:prstGeom>
          <a:solidFill>
            <a:srgbClr val="0070C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Булінг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необхідно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зупиняти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замовчування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проблеми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не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вирішить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її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а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безкарність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буде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провокувати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булера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на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подальші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атаки.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2770" name="Picture 2" descr="C:\Users\Карина\Downloads\image-removebg-preview - 2024-11-01T215735.769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945"/>
          <a:stretch/>
        </p:blipFill>
        <p:spPr bwMode="auto">
          <a:xfrm>
            <a:off x="2771800" y="1316341"/>
            <a:ext cx="6480720" cy="382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Карина\Downloads\image-removebg-preview - 2024-11-01T221357.22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608" y="0"/>
            <a:ext cx="511256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59748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187624" y="119352"/>
            <a:ext cx="6696744" cy="830155"/>
          </a:xfrm>
          <a:prstGeom prst="roundRect">
            <a:avLst/>
          </a:prstGeom>
          <a:solidFill>
            <a:srgbClr val="0070C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Дітям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про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булінг</a:t>
            </a:r>
            <a:endParaRPr lang="ru-RU" sz="2000" b="1" dirty="0" smtClean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hlinkClick r:id="rId3"/>
              </a:rPr>
              <a:t>https://www.youtube.com/watch?v=UG1-AR7T7X0</a:t>
            </a:r>
            <a:endParaRPr lang="ru-RU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1745" name="Picture 1" descr="C:\Users\Карина\Downloads\image-removebg-preview - 2024-11-01T215806.99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376" y="941090"/>
            <a:ext cx="4222948" cy="422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6" name="Picture 2" descr="C:\Users\Карина\Downloads\image-removebg-preview - 2024-11-01T215830.80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793998"/>
            <a:ext cx="4298032" cy="429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62954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7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 descr="C:\Users\Карина\Downloads\-i-01-11-2024 (4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932" y="-164554"/>
            <a:ext cx="5796136" cy="135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107504" y="915566"/>
            <a:ext cx="8928992" cy="684075"/>
          </a:xfrm>
          <a:prstGeom prst="roundRect">
            <a:avLst/>
          </a:prstGeom>
          <a:solidFill>
            <a:srgbClr val="0070C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Уважно послухайте рекомендації та </a:t>
            </a:r>
            <a:r>
              <a:rPr lang="uk-UA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визначіть</a:t>
            </a:r>
            <a:r>
              <a:rPr lang="uk-UA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що дійсно доречно, а що є зайвим.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9459" name="Picture 3" descr="C:\Users\Карина\Downloads\image-removebg-preview - 2024-11-01T220452.332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43"/>
          <a:stretch/>
        </p:blipFill>
        <p:spPr bwMode="auto">
          <a:xfrm>
            <a:off x="4788025" y="1284690"/>
            <a:ext cx="4651738" cy="386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Скругленный прямоугольник 17"/>
          <p:cNvSpPr/>
          <p:nvPr/>
        </p:nvSpPr>
        <p:spPr>
          <a:xfrm>
            <a:off x="107504" y="1680033"/>
            <a:ext cx="5112568" cy="675693"/>
          </a:xfrm>
          <a:prstGeom prst="roundRect">
            <a:avLst/>
          </a:prstGeom>
          <a:solidFill>
            <a:srgbClr val="7030A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Зберігай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спокій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дій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хоробро та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обійди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ситуацію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9" name="Picture 5" descr="C:\Users\Карина\Downloads\Відкрий для себе Україну! (63)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2" t="22226" r="57353" b="30126"/>
          <a:stretch/>
        </p:blipFill>
        <p:spPr bwMode="auto">
          <a:xfrm>
            <a:off x="4712659" y="1596072"/>
            <a:ext cx="693028" cy="68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Скругленный прямоугольник 19"/>
          <p:cNvSpPr/>
          <p:nvPr/>
        </p:nvSpPr>
        <p:spPr>
          <a:xfrm>
            <a:off x="107504" y="2400113"/>
            <a:ext cx="5112568" cy="675693"/>
          </a:xfrm>
          <a:prstGeom prst="roundRect">
            <a:avLst/>
          </a:prstGeom>
          <a:solidFill>
            <a:srgbClr val="7030A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Поводься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емоційно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надмірно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збуджено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1" name="Picture 5" descr="C:\Users\Карина\Downloads\Відкрий для себе Україну! (63)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6" t="26399" r="19468" b="30629"/>
          <a:stretch/>
        </p:blipFill>
        <p:spPr bwMode="auto">
          <a:xfrm>
            <a:off x="4640723" y="2355726"/>
            <a:ext cx="728464" cy="55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Скругленный прямоугольник 21"/>
          <p:cNvSpPr/>
          <p:nvPr/>
        </p:nvSpPr>
        <p:spPr>
          <a:xfrm>
            <a:off x="107504" y="3120194"/>
            <a:ext cx="5112568" cy="459668"/>
          </a:xfrm>
          <a:prstGeom prst="roundRect">
            <a:avLst/>
          </a:prstGeom>
          <a:solidFill>
            <a:srgbClr val="7030A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Стримуй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гнів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3" name="Picture 5" descr="C:\Users\Карина\Downloads\Відкрий для себе Україну! (63)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2" t="22226" r="57353" b="30126"/>
          <a:stretch/>
        </p:blipFill>
        <p:spPr bwMode="auto">
          <a:xfrm>
            <a:off x="4712659" y="2859782"/>
            <a:ext cx="693028" cy="68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Скругленный прямоугольник 23"/>
          <p:cNvSpPr/>
          <p:nvPr/>
        </p:nvSpPr>
        <p:spPr>
          <a:xfrm>
            <a:off x="107504" y="3624249"/>
            <a:ext cx="5112568" cy="675693"/>
          </a:xfrm>
          <a:prstGeom prst="roundRect">
            <a:avLst/>
          </a:prstGeom>
          <a:solidFill>
            <a:srgbClr val="7030A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Використову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підвищені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тони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спілкування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5" name="Picture 5" descr="C:\Users\Карина\Downloads\Відкрий для себе Україну! (63)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6" t="26399" r="19468" b="30629"/>
          <a:stretch/>
        </p:blipFill>
        <p:spPr bwMode="auto">
          <a:xfrm>
            <a:off x="4591582" y="3651870"/>
            <a:ext cx="728464" cy="55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Скругленный прямоугольник 25"/>
          <p:cNvSpPr/>
          <p:nvPr/>
        </p:nvSpPr>
        <p:spPr>
          <a:xfrm>
            <a:off x="107504" y="4344329"/>
            <a:ext cx="5112568" cy="675693"/>
          </a:xfrm>
          <a:prstGeom prst="roundRect">
            <a:avLst/>
          </a:prstGeom>
          <a:solidFill>
            <a:srgbClr val="7030A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Використову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підвищені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тони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спілкування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7" name="Picture 5" descr="C:\Users\Карина\Downloads\Відкрий для себе Україну! (63)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6" t="26399" r="19468" b="30629"/>
          <a:stretch/>
        </p:blipFill>
        <p:spPr bwMode="auto">
          <a:xfrm>
            <a:off x="4572000" y="4371950"/>
            <a:ext cx="728464" cy="55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3939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  <p:bldP spid="20" grpId="0" animBg="1"/>
      <p:bldP spid="22" grpId="0" animBg="1"/>
      <p:bldP spid="24" grpId="0" animBg="1"/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 descr="C:\Users\Карина\Downloads\-i-01-11-2024 (4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932" y="-164554"/>
            <a:ext cx="5796136" cy="135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107504" y="915566"/>
            <a:ext cx="8928992" cy="684075"/>
          </a:xfrm>
          <a:prstGeom prst="roundRect">
            <a:avLst/>
          </a:prstGeom>
          <a:solidFill>
            <a:srgbClr val="0070C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Уважно послухайте рекомендації та </a:t>
            </a:r>
            <a:r>
              <a:rPr lang="uk-UA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визначіть</a:t>
            </a:r>
            <a:r>
              <a:rPr lang="uk-UA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що дійсно доречно, а що є зайвим.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9" name="Picture 3" descr="C:\Users\Карина\Downloads\image-removebg-preview - 2024-11-01T220452.332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2" b="16843"/>
          <a:stretch/>
        </p:blipFill>
        <p:spPr bwMode="auto">
          <a:xfrm flipH="1">
            <a:off x="-223754" y="1284690"/>
            <a:ext cx="3631972" cy="386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Скругленный прямоугольник 19"/>
          <p:cNvSpPr/>
          <p:nvPr/>
        </p:nvSpPr>
        <p:spPr>
          <a:xfrm>
            <a:off x="3923928" y="1706426"/>
            <a:ext cx="5112568" cy="675693"/>
          </a:xfrm>
          <a:prstGeom prst="roundRect">
            <a:avLst/>
          </a:prstGeom>
          <a:solidFill>
            <a:srgbClr val="7030A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Говори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спокійно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і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впевнено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- дай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агресору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можливість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зупинитися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1" name="Picture 5" descr="C:\Users\Карина\Downloads\Відкрий для себе Україну! (63)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2" t="22226" r="57353" b="30126"/>
          <a:stretch/>
        </p:blipFill>
        <p:spPr bwMode="auto">
          <a:xfrm>
            <a:off x="3734956" y="1563638"/>
            <a:ext cx="693028" cy="68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3923928" y="2426506"/>
            <a:ext cx="5112568" cy="675693"/>
          </a:xfrm>
          <a:prstGeom prst="roundRect">
            <a:avLst/>
          </a:prstGeom>
          <a:solidFill>
            <a:srgbClr val="7030A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Звернися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допомогу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до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дорослого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якому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довіряєш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7" name="Picture 5" descr="C:\Users\Карина\Downloads\Відкрий для себе Україну! (63)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2" t="22226" r="57353" b="30126"/>
          <a:stretch/>
        </p:blipFill>
        <p:spPr bwMode="auto">
          <a:xfrm>
            <a:off x="3734956" y="2244144"/>
            <a:ext cx="693028" cy="68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Скругленный прямоугольник 17"/>
          <p:cNvSpPr/>
          <p:nvPr/>
        </p:nvSpPr>
        <p:spPr>
          <a:xfrm>
            <a:off x="3923928" y="3146587"/>
            <a:ext cx="5112568" cy="459668"/>
          </a:xfrm>
          <a:prstGeom prst="roundRect">
            <a:avLst/>
          </a:prstGeom>
          <a:solidFill>
            <a:srgbClr val="7030A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Переходь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 особу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співрозмовника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0" name="Picture 5" descr="C:\Users\Карина\Downloads\Відкрий для себе Україну! (63)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6" t="26399" r="19468" b="30629"/>
          <a:stretch/>
        </p:blipFill>
        <p:spPr bwMode="auto">
          <a:xfrm>
            <a:off x="3632060" y="3099166"/>
            <a:ext cx="728464" cy="55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Скругленный прямоугольник 30"/>
          <p:cNvSpPr/>
          <p:nvPr/>
        </p:nvSpPr>
        <p:spPr>
          <a:xfrm>
            <a:off x="3923928" y="3650642"/>
            <a:ext cx="5112568" cy="675693"/>
          </a:xfrm>
          <a:prstGeom prst="roundRect">
            <a:avLst/>
          </a:prstGeom>
          <a:solidFill>
            <a:srgbClr val="7030A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Повідом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про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булінг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когось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із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дорослих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анонімно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2" name="Picture 5" descr="C:\Users\Карина\Downloads\Відкрий для себе Україну! (63)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2" t="22226" r="57353" b="30126"/>
          <a:stretch/>
        </p:blipFill>
        <p:spPr bwMode="auto">
          <a:xfrm>
            <a:off x="3776555" y="3543345"/>
            <a:ext cx="693028" cy="68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Скругленный прямоугольник 32"/>
          <p:cNvSpPr/>
          <p:nvPr/>
        </p:nvSpPr>
        <p:spPr>
          <a:xfrm>
            <a:off x="3923928" y="4370722"/>
            <a:ext cx="5112568" cy="675693"/>
          </a:xfrm>
          <a:prstGeom prst="roundRect">
            <a:avLst/>
          </a:prstGeom>
          <a:solidFill>
            <a:srgbClr val="7030A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Поговори 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про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це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з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своїм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братом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чи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сестрою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4" name="Picture 5" descr="C:\Users\Карина\Downloads\Відкрий для себе Україну! (63)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2" t="22226" r="57353" b="30126"/>
          <a:stretch/>
        </p:blipFill>
        <p:spPr bwMode="auto">
          <a:xfrm>
            <a:off x="3734956" y="4227934"/>
            <a:ext cx="693028" cy="68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9981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0" grpId="0" animBg="1"/>
      <p:bldP spid="16" grpId="0" animBg="1"/>
      <p:bldP spid="18" grpId="0" animBg="1"/>
      <p:bldP spid="31" grpId="0" animBg="1"/>
      <p:bldP spid="3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07504" y="123478"/>
            <a:ext cx="8928992" cy="1296144"/>
          </a:xfrm>
          <a:prstGeom prst="roundRect">
            <a:avLst/>
          </a:prstGeom>
          <a:solidFill>
            <a:srgbClr val="0070C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Якщо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ти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не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готовий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(-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ва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або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маєш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сумніви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щодо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того,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чи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потрібно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звертатися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до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дорослих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зі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своїм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питанням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або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не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маєш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наразі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тих, кому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довіритися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ти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можеш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зателефонувати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за номером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0482" name="Picture 2" descr="C:\Users\Карина\Downloads\116-111-01-11-20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275606"/>
            <a:ext cx="5580112" cy="232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271" b="38672" l="1025" r="621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073" r="37731" b="58910"/>
          <a:stretch/>
        </p:blipFill>
        <p:spPr bwMode="auto">
          <a:xfrm>
            <a:off x="-21169" y="3035132"/>
            <a:ext cx="5832648" cy="1264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78" b="39323" l="60615" r="981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024" t="17710" b="58036"/>
          <a:stretch/>
        </p:blipFill>
        <p:spPr bwMode="auto">
          <a:xfrm>
            <a:off x="5905143" y="3098004"/>
            <a:ext cx="3347377" cy="120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969" b="38672" l="14788" r="844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85" t="15429" r="15456" b="58564"/>
          <a:stretch/>
        </p:blipFill>
        <p:spPr bwMode="auto">
          <a:xfrm>
            <a:off x="2271727" y="4011910"/>
            <a:ext cx="5000065" cy="1039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21802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07504" y="123478"/>
            <a:ext cx="8856984" cy="792088"/>
          </a:xfrm>
          <a:prstGeom prst="roundRect">
            <a:avLst/>
          </a:prstGeom>
          <a:solidFill>
            <a:srgbClr val="0070C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Казка «Гидке каченя»</a:t>
            </a:r>
          </a:p>
          <a:p>
            <a:pPr algn="ctr"/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hlinkClick r:id="rId3"/>
              </a:rPr>
              <a:t>https://www.youtube.com/watch?v=nurby15PHuc&amp;t=147s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9697" name="Picture 1" descr="C:\Users\Карина\Downloads\image-removebg-preview - 2024-11-01T220848.54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7534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C:\Users\Карина\Downloads\image-removebg-preview - 2024-11-01T220925.96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915566"/>
            <a:ext cx="4227934" cy="4227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9330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6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6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07504" y="123478"/>
            <a:ext cx="4968552" cy="1584176"/>
          </a:xfrm>
          <a:prstGeom prst="roundRect">
            <a:avLst/>
          </a:prstGeom>
          <a:solidFill>
            <a:srgbClr val="0070C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Tx/>
              <a:buChar char="-"/>
            </a:pPr>
            <a:r>
              <a:rPr lang="uk-UA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Чи можна дії тварин з двору назвати </a:t>
            </a:r>
            <a:r>
              <a:rPr lang="uk-UA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булінгом</a:t>
            </a:r>
            <a:r>
              <a:rPr lang="uk-UA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?</a:t>
            </a:r>
          </a:p>
          <a:p>
            <a:pPr marL="342900" indent="-342900" algn="ctr">
              <a:buFontTx/>
              <a:buChar char="-"/>
            </a:pPr>
            <a:r>
              <a:rPr lang="uk-UA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За що цькували каченя?</a:t>
            </a:r>
          </a:p>
          <a:p>
            <a:pPr marL="342900" indent="-342900" algn="ctr">
              <a:buFontTx/>
              <a:buChar char="-"/>
            </a:pPr>
            <a:r>
              <a:rPr lang="uk-UA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Що відчувало маленьке каченя у цей момент?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8673" name="Picture 1" descr="C:\Users\Карина\Downloads\image-removebg-preview - 2024-11-01T220540.238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26"/>
          <a:stretch/>
        </p:blipFill>
        <p:spPr bwMode="auto">
          <a:xfrm>
            <a:off x="169540" y="1721720"/>
            <a:ext cx="4474468" cy="342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C:\Users\Карина\Downloads\image-removebg-preview - 2024-11-01T220944.30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0959"/>
            <a:ext cx="5122540" cy="512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2757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6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6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578" b="39453" l="20425" r="788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04" t="15001" r="19324" b="57638"/>
          <a:stretch/>
        </p:blipFill>
        <p:spPr bwMode="auto">
          <a:xfrm>
            <a:off x="1806100" y="-92546"/>
            <a:ext cx="5531799" cy="1388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755576" y="1059582"/>
            <a:ext cx="8064896" cy="432048"/>
          </a:xfrm>
          <a:prstGeom prst="roundRect">
            <a:avLst/>
          </a:prstGeom>
          <a:solidFill>
            <a:srgbClr val="0070C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Булінг</a:t>
            </a:r>
            <a:r>
              <a:rPr lang="uk-UA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– це злочин, а будь – які злочини караються законом.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7649" name="Picture 1" descr="C:\Users\Карина\Downloads\image-removebg-preview - 2024-11-01T215854.86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367" y="1491629"/>
            <a:ext cx="3727161" cy="3727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3653784"/>
              </p:ext>
            </p:extLst>
          </p:nvPr>
        </p:nvGraphicFramePr>
        <p:xfrm>
          <a:off x="107504" y="1725518"/>
          <a:ext cx="5760640" cy="3078480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2881255"/>
                <a:gridCol w="1625323"/>
                <a:gridCol w="1254062"/>
              </a:tblGrid>
              <a:tr h="367134">
                <a:tc>
                  <a:txBody>
                    <a:bodyPr/>
                    <a:lstStyle/>
                    <a:p>
                      <a:pPr algn="ctr"/>
                      <a:endParaRPr lang="uk-UA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Штраф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Громад-</a:t>
                      </a:r>
                      <a:r>
                        <a:rPr lang="uk-UA" sz="20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ські</a:t>
                      </a:r>
                      <a:endParaRPr lang="uk-UA" sz="20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uk-UA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роботи</a:t>
                      </a:r>
                      <a:endParaRPr lang="uk-UA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93615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За перший раз</a:t>
                      </a:r>
                      <a:r>
                        <a:rPr lang="ru-RU" sz="16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16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притягнення</a:t>
                      </a:r>
                      <a:r>
                        <a:rPr lang="ru-RU" sz="16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 до</a:t>
                      </a:r>
                      <a:r>
                        <a:rPr lang="ru-RU" sz="16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16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відповідальності</a:t>
                      </a:r>
                      <a:endParaRPr lang="uk-UA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від</a:t>
                      </a:r>
                      <a:r>
                        <a:rPr lang="ru-RU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 850</a:t>
                      </a:r>
                    </a:p>
                    <a:p>
                      <a:pPr algn="ctr"/>
                      <a:r>
                        <a:rPr lang="ru-RU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до 1700 </a:t>
                      </a:r>
                      <a:r>
                        <a:rPr lang="ru-RU" sz="20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грн</a:t>
                      </a:r>
                      <a:endParaRPr lang="uk-UA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від</a:t>
                      </a:r>
                      <a:r>
                        <a:rPr lang="ru-RU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 20</a:t>
                      </a:r>
                    </a:p>
                    <a:p>
                      <a:pPr algn="ctr"/>
                      <a:r>
                        <a:rPr lang="ru-RU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до 40 годин</a:t>
                      </a:r>
                      <a:endParaRPr lang="uk-UA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50424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За </a:t>
                      </a:r>
                      <a:r>
                        <a:rPr lang="ru-RU" sz="16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повторне</a:t>
                      </a:r>
                      <a:r>
                        <a:rPr lang="ru-RU" sz="16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16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притягнення</a:t>
                      </a:r>
                      <a:r>
                        <a:rPr lang="ru-RU" sz="16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 до</a:t>
                      </a:r>
                      <a:r>
                        <a:rPr lang="ru-RU" sz="16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16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відповідальності</a:t>
                      </a:r>
                      <a:r>
                        <a:rPr lang="ru-RU" sz="16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16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упродовж</a:t>
                      </a:r>
                      <a:r>
                        <a:rPr lang="ru-RU" sz="16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 року </a:t>
                      </a:r>
                      <a:r>
                        <a:rPr lang="ru-RU" sz="16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або</a:t>
                      </a:r>
                      <a:r>
                        <a:rPr lang="ru-RU" sz="16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16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булінг</a:t>
                      </a:r>
                      <a:r>
                        <a:rPr lang="ru-RU" sz="16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16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здійснений</a:t>
                      </a:r>
                      <a:r>
                        <a:rPr lang="ru-RU" sz="16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16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групою</a:t>
                      </a:r>
                      <a:r>
                        <a:rPr lang="ru-RU" sz="16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16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осіб</a:t>
                      </a:r>
                      <a:endParaRPr lang="uk-UA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від</a:t>
                      </a:r>
                      <a:r>
                        <a:rPr lang="ru-RU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 1700 до</a:t>
                      </a:r>
                    </a:p>
                    <a:p>
                      <a:pPr algn="ctr"/>
                      <a:r>
                        <a:rPr lang="ru-RU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3400 </a:t>
                      </a:r>
                      <a:r>
                        <a:rPr lang="ru-RU" sz="20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грн</a:t>
                      </a:r>
                      <a:endParaRPr lang="uk-UA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від</a:t>
                      </a:r>
                      <a:r>
                        <a:rPr lang="ru-RU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 40</a:t>
                      </a:r>
                    </a:p>
                    <a:p>
                      <a:pPr algn="ctr"/>
                      <a:r>
                        <a:rPr lang="ru-RU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до 60 годин</a:t>
                      </a:r>
                      <a:endParaRPr lang="uk-UA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48011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6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131840" y="123478"/>
            <a:ext cx="5904656" cy="2232248"/>
          </a:xfrm>
          <a:prstGeom prst="roundRect">
            <a:avLst/>
          </a:prstGeom>
          <a:solidFill>
            <a:srgbClr val="0070C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Ми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завжди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повинні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пам’ятати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що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насамперед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ми – люди.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ожна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людина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–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це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особистість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зі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своїми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талантами,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здібностями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«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родзинками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». У кожного з нас є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багато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позитивних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рис, а є,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звичайно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і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негативні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Над такими рисами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потрібно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працювати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5601" name="Picture 1" descr="C:\Users\Карина\Downloads\image-removebg-preview - 2024-11-01T215918.67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49"/>
          <a:stretch/>
        </p:blipFill>
        <p:spPr bwMode="auto">
          <a:xfrm>
            <a:off x="3131840" y="2217666"/>
            <a:ext cx="3687169" cy="292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C:\Users\Карина\Downloads\image-removebg-preview - 2024-11-01T221005.03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0" y="-91654"/>
            <a:ext cx="5235154" cy="5235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C:\Users\Карина\Downloads\image-removebg-preview - 2024-11-01T221049.212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64"/>
          <a:stretch/>
        </p:blipFill>
        <p:spPr bwMode="auto">
          <a:xfrm>
            <a:off x="5220072" y="2248401"/>
            <a:ext cx="4762500" cy="291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51748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141" b="38672" l="8785" r="904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88" t="16725" r="9424" b="58876"/>
          <a:stretch/>
        </p:blipFill>
        <p:spPr bwMode="auto">
          <a:xfrm>
            <a:off x="0" y="5149"/>
            <a:ext cx="5257800" cy="871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07504" y="876358"/>
            <a:ext cx="4974473" cy="792088"/>
          </a:xfrm>
          <a:prstGeom prst="roundRect">
            <a:avLst/>
          </a:prstGeom>
          <a:solidFill>
            <a:srgbClr val="0070C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Подумайте,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що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ви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можете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зробити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для того,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щоб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протидіяти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булінгу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7" name="Picture 2" descr="C:\Users\Карина\Downloads\image-removebg-preview - 2024-11-01T215930.82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062" y="-149952"/>
            <a:ext cx="5293453" cy="529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Открытая рука с улыбкой на планете Земля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58" b="100000" l="0" r="100000">
                        <a14:foregroundMark x1="35304" y1="72159" x2="66454" y2="84659"/>
                        <a14:foregroundMark x1="65176" y1="72348" x2="54792" y2="83333"/>
                        <a14:foregroundMark x1="44888" y1="78788" x2="46006" y2="83712"/>
                        <a14:foregroundMark x1="39457" y1="76136" x2="53674" y2="85985"/>
                        <a14:foregroundMark x1="46006" y1="60038" x2="58626" y2="59848"/>
                        <a14:backgroundMark x1="23482" y1="50568" x2="35144" y2="11932"/>
                        <a14:backgroundMark x1="53834" y1="28788" x2="56070" y2="1894"/>
                        <a14:backgroundMark x1="19329" y1="49242" x2="19808" y2="22159"/>
                        <a14:backgroundMark x1="65176" y1="44886" x2="74281" y2="10227"/>
                        <a14:backgroundMark x1="75559" y1="54545" x2="93450" y2="24811"/>
                        <a14:backgroundMark x1="87380" y1="66477" x2="69169" y2="92424"/>
                        <a14:backgroundMark x1="51438" y1="41098" x2="51438" y2="323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91" y="1742629"/>
            <a:ext cx="3923928" cy="330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Открытая рука с улыбкой на планете Земля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58" b="100000" l="0" r="100000">
                        <a14:foregroundMark x1="35304" y1="72159" x2="66454" y2="84659"/>
                        <a14:foregroundMark x1="65176" y1="72348" x2="54792" y2="83333"/>
                        <a14:foregroundMark x1="44888" y1="78788" x2="46006" y2="83712"/>
                        <a14:foregroundMark x1="39457" y1="76136" x2="53674" y2="85985"/>
                        <a14:foregroundMark x1="46006" y1="60038" x2="58626" y2="59848"/>
                        <a14:backgroundMark x1="23482" y1="50568" x2="35144" y2="11932"/>
                        <a14:backgroundMark x1="53834" y1="28788" x2="56070" y2="1894"/>
                        <a14:backgroundMark x1="19329" y1="49242" x2="19808" y2="22159"/>
                        <a14:backgroundMark x1="65176" y1="44886" x2="74281" y2="10227"/>
                        <a14:backgroundMark x1="75559" y1="54545" x2="93450" y2="24811"/>
                        <a14:backgroundMark x1="87380" y1="66477" x2="69169" y2="92424"/>
                        <a14:backgroundMark x1="51438" y1="41098" x2="51438" y2="323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595" y="1866189"/>
            <a:ext cx="1495250" cy="126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Открытая рука с улыбкой на планете Земля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58" b="100000" l="0" r="100000">
                        <a14:foregroundMark x1="35304" y1="72159" x2="66454" y2="84659"/>
                        <a14:foregroundMark x1="65176" y1="72348" x2="54792" y2="83333"/>
                        <a14:foregroundMark x1="44888" y1="78788" x2="46006" y2="83712"/>
                        <a14:foregroundMark x1="39457" y1="76136" x2="53674" y2="85985"/>
                        <a14:foregroundMark x1="46006" y1="60038" x2="58626" y2="59848"/>
                        <a14:backgroundMark x1="23482" y1="50568" x2="35144" y2="11932"/>
                        <a14:backgroundMark x1="53834" y1="28788" x2="56070" y2="1894"/>
                        <a14:backgroundMark x1="19329" y1="49242" x2="19808" y2="22159"/>
                        <a14:backgroundMark x1="65176" y1="44886" x2="74281" y2="10227"/>
                        <a14:backgroundMark x1="75559" y1="54545" x2="93450" y2="24811"/>
                        <a14:backgroundMark x1="87380" y1="66477" x2="69169" y2="92424"/>
                        <a14:backgroundMark x1="51438" y1="41098" x2="51438" y2="323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437" y="3407330"/>
            <a:ext cx="1495250" cy="126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33387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 descr="C:\Users\Карина\Downloads\image-removebg-preview - 2024-11-01T215017.69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0"/>
            <a:ext cx="5112568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Карина\Downloads\image-removebg-preview - 2024-11-01T215041.634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54"/>
          <a:stretch/>
        </p:blipFill>
        <p:spPr bwMode="auto">
          <a:xfrm>
            <a:off x="2123728" y="1851670"/>
            <a:ext cx="4026928" cy="329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195736" y="123478"/>
            <a:ext cx="6840760" cy="1728192"/>
          </a:xfrm>
          <a:prstGeom prst="roundRect">
            <a:avLst/>
          </a:prstGeom>
          <a:solidFill>
            <a:srgbClr val="0070C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Сьогодні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серед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учнівської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молоді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надзвичайно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загострилася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проблема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насильства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здійснюваного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самими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дітьми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один до 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одного.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Останніми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роками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визнано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поширення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такого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явища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як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шкільний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булінг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0" name="Picture 3" descr="C:\Users\Карина\Downloads\image-removebg-preview - 2024-11-01T215643.695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49"/>
          <a:stretch/>
        </p:blipFill>
        <p:spPr bwMode="auto">
          <a:xfrm>
            <a:off x="5364088" y="1860948"/>
            <a:ext cx="4015278" cy="3282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8056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411760" y="102405"/>
            <a:ext cx="4176464" cy="1821273"/>
          </a:xfrm>
          <a:prstGeom prst="roundRect">
            <a:avLst/>
          </a:prstGeom>
          <a:solidFill>
            <a:srgbClr val="0070C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Пам'ятайте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!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Агресивна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поведінка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та прояви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насильства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не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допоможуть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вирішити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конфлікт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а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тільки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погіршать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ситуацію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!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6625" name="Picture 1" descr="C:\Users\Карина\Downloads\image-removebg-preview - 2024-11-01T221113.23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4664" y="102941"/>
            <a:ext cx="5040560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C:\Users\Карина\Downloads\image-removebg-preview - 2024-11-01T221542.732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27"/>
          <a:stretch/>
        </p:blipFill>
        <p:spPr bwMode="auto">
          <a:xfrm>
            <a:off x="2051720" y="1894581"/>
            <a:ext cx="4464496" cy="324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C:\Users\Карина\Downloads\image-removebg-preview - 2024-11-01T221612.18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0"/>
            <a:ext cx="512254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46402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 descr="C:\Users\Карина\Downloads\image-removebg-preview - 2024-11-01T214623.18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"/>
            <a:ext cx="519454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" descr="C:\Users\Карина\Downloads\image-removebg-preview - 2024-11-01T214723.79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813" y="2319505"/>
            <a:ext cx="2823995" cy="282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C:\Users\Карина\Downloads\image-removebg-preview - 2024-11-01T214801.674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75"/>
          <a:stretch/>
        </p:blipFill>
        <p:spPr bwMode="auto">
          <a:xfrm>
            <a:off x="2699792" y="2387840"/>
            <a:ext cx="3249366" cy="276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146" b="39844" l="30015" r="698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301" t="13413" r="29336" b="57201"/>
          <a:stretch/>
        </p:blipFill>
        <p:spPr bwMode="auto">
          <a:xfrm>
            <a:off x="467544" y="-92546"/>
            <a:ext cx="4429347" cy="1769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5625" b="39844" l="23939" r="74451">
                        <a14:foregroundMark x1="30747" y1="33724" x2="33968" y2="33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39" t="12680" r="23425" b="57058"/>
          <a:stretch/>
        </p:blipFill>
        <p:spPr bwMode="auto">
          <a:xfrm>
            <a:off x="-108520" y="927834"/>
            <a:ext cx="5793029" cy="1837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52843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Карина\Downloads\-i-01-11-20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-236562"/>
            <a:ext cx="6948264" cy="1560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7" descr="Булинг: векторные изображения и иллюстрации, которые можно скачать  бесплатно | Freepi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1" b="42374"/>
          <a:stretch/>
        </p:blipFill>
        <p:spPr bwMode="auto">
          <a:xfrm>
            <a:off x="0" y="2562107"/>
            <a:ext cx="9144000" cy="25813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 descr="C:\Users\Карина\Downloads\rebus (68)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"/>
          <a:stretch/>
        </p:blipFill>
        <p:spPr bwMode="auto">
          <a:xfrm>
            <a:off x="41563" y="940015"/>
            <a:ext cx="9060873" cy="16317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3167844" y="2355726"/>
            <a:ext cx="2484276" cy="504056"/>
          </a:xfrm>
          <a:prstGeom prst="roundRect">
            <a:avLst/>
          </a:prstGeom>
          <a:solidFill>
            <a:srgbClr val="7030A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Цькування </a:t>
            </a:r>
            <a:endParaRPr lang="uk-UA" sz="32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5585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07504" y="123477"/>
            <a:ext cx="6120680" cy="1584177"/>
          </a:xfrm>
          <a:prstGeom prst="roundRect">
            <a:avLst/>
          </a:prstGeom>
          <a:solidFill>
            <a:srgbClr val="0070C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Булінг</a:t>
            </a:r>
            <a:r>
              <a:rPr lang="uk-UA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– </a:t>
            </a:r>
            <a:r>
              <a:rPr lang="uk-UA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це свідомі дії, що мають характер насильства і вчиняються однією дитиною, групою дітей або дорослою людиною стосовно іншої дитини або дорослого, які пов’язані </a:t>
            </a:r>
            <a:r>
              <a:rPr lang="uk-UA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навчальним процесом</a:t>
            </a:r>
            <a:r>
              <a:rPr lang="uk-UA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4" name="Picture 4" descr="C:\Users\Карина\Downloads\image-removebg-preview - 2024-11-01T215105.98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2968"/>
            <a:ext cx="5050532" cy="505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Карина\Downloads\image-removebg-preview - 2024-11-01T220033.836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036"/>
          <a:stretch/>
        </p:blipFill>
        <p:spPr bwMode="auto">
          <a:xfrm>
            <a:off x="-108520" y="1762686"/>
            <a:ext cx="5832648" cy="338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27796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835696" y="123478"/>
            <a:ext cx="7200800" cy="1296144"/>
          </a:xfrm>
          <a:prstGeom prst="roundRect">
            <a:avLst/>
          </a:prstGeom>
          <a:solidFill>
            <a:srgbClr val="0070C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Такі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дії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мають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систематичний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характер,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супроводжуються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психологічним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тиском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та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внаслідок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них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може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настати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шкода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психологічному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або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фізичному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здоров’ю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" name="Picture 6" descr="C:\Users\Карина\Downloads\image-removebg-preview - 2024-11-01T215212.826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927"/>
          <a:stretch/>
        </p:blipFill>
        <p:spPr bwMode="auto">
          <a:xfrm>
            <a:off x="-900608" y="-137808"/>
            <a:ext cx="3168352" cy="5455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Карина\Downloads\image-removebg-preview - 2024-11-01T220246.78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91"/>
          <a:stretch/>
        </p:blipFill>
        <p:spPr bwMode="auto">
          <a:xfrm>
            <a:off x="3491880" y="1419622"/>
            <a:ext cx="5652120" cy="3723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5" name="Picture 1" descr="C:\Users\Карина\Downloads\image-removebg-preview - 2024-11-01T220059.80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670" y="1275606"/>
            <a:ext cx="3821410" cy="3821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2393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 descr="C:\Users\Карина\Downloads\-i-01-11-2024 (1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263" y="1406947"/>
            <a:ext cx="4918993" cy="204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лако 2"/>
          <p:cNvSpPr/>
          <p:nvPr/>
        </p:nvSpPr>
        <p:spPr>
          <a:xfrm>
            <a:off x="309181" y="699542"/>
            <a:ext cx="2088232" cy="1179126"/>
          </a:xfrm>
          <a:prstGeom prst="cloud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Облако 5"/>
          <p:cNvSpPr/>
          <p:nvPr/>
        </p:nvSpPr>
        <p:spPr>
          <a:xfrm>
            <a:off x="107504" y="2211710"/>
            <a:ext cx="2088232" cy="1179126"/>
          </a:xfrm>
          <a:prstGeom prst="cloud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Облако 6"/>
          <p:cNvSpPr/>
          <p:nvPr/>
        </p:nvSpPr>
        <p:spPr>
          <a:xfrm>
            <a:off x="1525494" y="3364665"/>
            <a:ext cx="2088232" cy="1179126"/>
          </a:xfrm>
          <a:prstGeom prst="cloud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Облако 7"/>
          <p:cNvSpPr/>
          <p:nvPr/>
        </p:nvSpPr>
        <p:spPr>
          <a:xfrm>
            <a:off x="3923928" y="3374701"/>
            <a:ext cx="2088232" cy="1179126"/>
          </a:xfrm>
          <a:prstGeom prst="cloud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Облако 8"/>
          <p:cNvSpPr/>
          <p:nvPr/>
        </p:nvSpPr>
        <p:spPr>
          <a:xfrm>
            <a:off x="6156176" y="2931790"/>
            <a:ext cx="2088232" cy="1179126"/>
          </a:xfrm>
          <a:prstGeom prst="cloud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Облако 9"/>
          <p:cNvSpPr/>
          <p:nvPr/>
        </p:nvSpPr>
        <p:spPr>
          <a:xfrm>
            <a:off x="6849600" y="1622147"/>
            <a:ext cx="2088232" cy="1179126"/>
          </a:xfrm>
          <a:prstGeom prst="cloud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Облако 10"/>
          <p:cNvSpPr/>
          <p:nvPr/>
        </p:nvSpPr>
        <p:spPr>
          <a:xfrm>
            <a:off x="5580112" y="304575"/>
            <a:ext cx="2088232" cy="1179126"/>
          </a:xfrm>
          <a:prstGeom prst="cloud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Облако 11"/>
          <p:cNvSpPr/>
          <p:nvPr/>
        </p:nvSpPr>
        <p:spPr>
          <a:xfrm>
            <a:off x="2987824" y="304575"/>
            <a:ext cx="2088232" cy="1179126"/>
          </a:xfrm>
          <a:prstGeom prst="cloud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022036"/>
            <a:ext cx="21755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Залякування </a:t>
            </a:r>
            <a:endParaRPr lang="uk-UA" sz="2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23528" y="2570440"/>
            <a:ext cx="17572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Знущання </a:t>
            </a:r>
            <a:endParaRPr lang="uk-UA" sz="24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884128" y="3733431"/>
            <a:ext cx="13917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Образи </a:t>
            </a:r>
            <a:endParaRPr lang="uk-UA" sz="24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139952" y="3723395"/>
            <a:ext cx="15808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Побиття </a:t>
            </a:r>
            <a:endParaRPr lang="uk-UA" sz="24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6177671" y="2931790"/>
            <a:ext cx="21387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Небажання спілку-</a:t>
            </a:r>
            <a:r>
              <a:rPr lang="uk-UA" sz="24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ватися</a:t>
            </a:r>
            <a:endParaRPr lang="uk-UA" sz="24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804248" y="1894061"/>
            <a:ext cx="21387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Травля</a:t>
            </a:r>
            <a:r>
              <a:rPr lang="uk-UA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uk-UA" sz="24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5601607" y="444609"/>
            <a:ext cx="21387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Переслі-дування</a:t>
            </a:r>
            <a:r>
              <a:rPr lang="uk-UA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uk-UA" sz="24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2987824" y="627534"/>
            <a:ext cx="21387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Жорстокість 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2377206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5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419872" y="123478"/>
            <a:ext cx="5616624" cy="2016224"/>
          </a:xfrm>
          <a:prstGeom prst="roundRect">
            <a:avLst/>
          </a:prstGeom>
          <a:solidFill>
            <a:srgbClr val="0070C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Наслідки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булінгу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можуть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бути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різноманітні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Їх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жертви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зазнають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чимало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страждань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Це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і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зниження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самооцінки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поганий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сон та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апетит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тривожність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вживання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алкоголю,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паління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думки про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самогубство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та </a:t>
            </a:r>
            <a:r>
              <a:rPr lang="ru-RU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інші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uk-UA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" name="Picture 1" descr="C:\Users\Карина\Downloads\image-removebg-preview - 2024-11-01T215248.93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908"/>
            <a:ext cx="5142593" cy="514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1" name="Picture 1" descr="C:\Users\Карина\Downloads\image-removebg-preview - 2024-11-01T215322.387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273"/>
          <a:stretch/>
        </p:blipFill>
        <p:spPr bwMode="auto">
          <a:xfrm>
            <a:off x="3264155" y="2030428"/>
            <a:ext cx="5904656" cy="3113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25700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915816" y="483517"/>
            <a:ext cx="3024336" cy="3600401"/>
          </a:xfrm>
          <a:prstGeom prst="roundRect">
            <a:avLst/>
          </a:prstGeom>
          <a:solidFill>
            <a:srgbClr val="0070C0">
              <a:alpha val="50196"/>
            </a:srgb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Отже, як бачимо явище </a:t>
            </a:r>
            <a:r>
              <a:rPr lang="uk-UA" sz="20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булінгу</a:t>
            </a:r>
            <a:r>
              <a:rPr lang="uk-UA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є поширеним, але в наших силах його зупинити і не лишатися осторонь. Адже слід пам'ятати, що сьогодні ти - спостерігач, а завтра - жертва.</a:t>
            </a:r>
          </a:p>
        </p:txBody>
      </p:sp>
      <p:pic>
        <p:nvPicPr>
          <p:cNvPr id="9217" name="Picture 1" descr="C:\Users\Карина\Downloads\image-removebg-preview - 2024-11-01T215346.24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0961"/>
            <a:ext cx="5122540" cy="512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Карина\Downloads\image-removebg-preview - 2024-11-01T220344.59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4704" y="0"/>
            <a:ext cx="5184576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0523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778</Words>
  <Application>Microsoft Office PowerPoint</Application>
  <PresentationFormat>Экран (16:9)</PresentationFormat>
  <Paragraphs>163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Карина</dc:creator>
  <cp:lastModifiedBy>Пользователь Windows</cp:lastModifiedBy>
  <cp:revision>20</cp:revision>
  <dcterms:created xsi:type="dcterms:W3CDTF">2024-11-01T16:44:18Z</dcterms:created>
  <dcterms:modified xsi:type="dcterms:W3CDTF">2024-11-01T20:36:42Z</dcterms:modified>
</cp:coreProperties>
</file>